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265" r:id="rId4"/>
    <p:sldId id="257" r:id="rId5"/>
    <p:sldId id="266" r:id="rId6"/>
    <p:sldId id="268" r:id="rId7"/>
    <p:sldId id="287" r:id="rId8"/>
    <p:sldId id="267" r:id="rId9"/>
    <p:sldId id="259" r:id="rId10"/>
    <p:sldId id="269" r:id="rId11"/>
    <p:sldId id="284" r:id="rId12"/>
    <p:sldId id="258" r:id="rId13"/>
    <p:sldId id="270" r:id="rId14"/>
    <p:sldId id="271" r:id="rId15"/>
    <p:sldId id="272" r:id="rId16"/>
    <p:sldId id="273" r:id="rId17"/>
    <p:sldId id="285" r:id="rId18"/>
    <p:sldId id="275" r:id="rId19"/>
    <p:sldId id="286" r:id="rId20"/>
    <p:sldId id="260" r:id="rId21"/>
    <p:sldId id="261" r:id="rId22"/>
    <p:sldId id="263" r:id="rId23"/>
    <p:sldId id="262" r:id="rId24"/>
    <p:sldId id="277" r:id="rId25"/>
    <p:sldId id="278" r:id="rId26"/>
    <p:sldId id="279" r:id="rId27"/>
    <p:sldId id="282" r:id="rId28"/>
    <p:sldId id="283" r:id="rId29"/>
    <p:sldId id="274" r:id="rId30"/>
    <p:sldId id="27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07"/>
    <p:restoredTop sz="94694"/>
  </p:normalViewPr>
  <p:slideViewPr>
    <p:cSldViewPr snapToGrid="0" snapToObjects="1">
      <p:cViewPr varScale="1">
        <p:scale>
          <a:sx n="97" d="100"/>
          <a:sy n="97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44DB9-3692-3B48-AEFF-E2B8DD369940}" type="datetimeFigureOut">
              <a:rPr lang="en-US" smtClean="0"/>
              <a:t>8/18/21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F5B3F-4AFB-E145-805D-1439498BA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B3F-4AFB-E145-805D-1439498BA5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B3F-4AFB-E145-805D-1439498BA5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9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1172-9764-A94C-90EC-6D8759A96D60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6E27-36C7-5D44-B66D-CD3C0CAEAB1E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B6DE-06E8-8C41-9C85-9A443563FDB7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FEBF3-666D-834A-B957-801E1490E493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DA87-012C-4942-8C5F-1EADBF0F6643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402-14FB-504A-9ACE-9FAC15C3A1F6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EBA-8BA3-054B-9D38-DEF73E56B44A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3492-B1EB-F94C-A349-17EC9BA16E51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BE91-9B51-C749-B80F-6F721FA6B777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323AB-BBC2-7245-9E2A-A044592F5FB1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4D41-F863-5E4F-8AE5-4EEBA5D92B27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3ADE-D49A-1044-8242-4E1559CCD1FC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0679-19F4-4D4F-9285-AB0DA8AD9491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7B0A6-4600-2B42-BD45-D5DBABFEA39A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C11D-B14F-AA42-B0D8-9A2FDADD9B91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BF2F-23A3-8441-916E-D97B8C29A228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BFCF-F16E-7D44-92C3-895BFA1B3865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A5C1165-03A3-9245-9EDB-7E4204168325}" type="datetime1">
              <a:rPr lang="en-US" smtClean="0"/>
              <a:t>8/18/21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squinn@cs.uga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ovpi.uga.edu/academic-honesty/academic-honesty-polic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S9fuFx47iEiB5z0grZURiRu7aBYdiB3bGUPmob25zyw/edit?usp=shar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scienc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2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ds-uga.github.io/csci-x360-fa21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2977375"/>
            <a:ext cx="9144000" cy="1471025"/>
          </a:xfrm>
        </p:spPr>
        <p:txBody>
          <a:bodyPr>
            <a:normAutofit lnSpcReduction="10000"/>
          </a:bodyPr>
          <a:lstStyle/>
          <a:p>
            <a:br>
              <a:rPr lang="en-US" dirty="0"/>
            </a:br>
            <a:r>
              <a:rPr lang="en-US" dirty="0"/>
              <a:t>Fall 2021</a:t>
            </a:r>
          </a:p>
          <a:p>
            <a:r>
              <a:rPr lang="en-US" dirty="0"/>
              <a:t>Dr. Shannon Quinn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0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Discord: post in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#questions</a:t>
            </a:r>
          </a:p>
          <a:p>
            <a:pPr lvl="1"/>
            <a:r>
              <a:rPr lang="en-US" dirty="0"/>
              <a:t>If you’re having an issue with course infrastructure, use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techprobs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squinn@cs.uga.edu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get </a:t>
            </a:r>
            <a:r>
              <a:rPr lang="en-US" b="1" dirty="0"/>
              <a:t>tons</a:t>
            </a:r>
            <a:r>
              <a:rPr lang="en-US" dirty="0"/>
              <a:t> of emails every day</a:t>
            </a:r>
          </a:p>
          <a:p>
            <a:pPr lvl="1"/>
            <a:r>
              <a:rPr lang="en-US" dirty="0"/>
              <a:t>Discord will not only likely get a faster response, but </a:t>
            </a:r>
            <a:r>
              <a:rPr lang="en-US" b="1" dirty="0"/>
              <a:t>the TA and your fellow students could probably also answer even more quickly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Honesty at UGA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I’d like to think I don’t have to justify this</a:t>
            </a:r>
          </a:p>
          <a:p>
            <a:pPr lvl="1"/>
            <a:r>
              <a:rPr lang="en-US" dirty="0"/>
              <a:t>There’s an official UGA Honesty Policy </a:t>
            </a:r>
            <a:r>
              <a:rPr lang="en-US" dirty="0">
                <a:hlinkClick r:id="rId2"/>
              </a:rPr>
              <a:t>https://ovpi.uga.edu/academic-honesty/academic-honesty-policy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use code-checkers</a:t>
            </a:r>
          </a:p>
          <a:p>
            <a:pPr lvl="1"/>
            <a:r>
              <a:rPr lang="en-US" dirty="0"/>
              <a:t>It’s </a:t>
            </a:r>
            <a:r>
              <a:rPr lang="en-US" b="1" dirty="0"/>
              <a:t>way easier than you think</a:t>
            </a:r>
            <a:r>
              <a:rPr lang="en-US" dirty="0"/>
              <a:t> to spot copied code</a:t>
            </a:r>
          </a:p>
          <a:p>
            <a:r>
              <a:rPr lang="en-US" dirty="0"/>
              <a:t>The official policy in this class: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Discuss ideas and concepts with your classmates (or anyone!).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Write the code yourself (unless you’re on a team).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7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Breakdown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67905-0B15-D644-8949-2C95ED1F4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577" y="2583965"/>
            <a:ext cx="7312845" cy="26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8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will be </a:t>
            </a:r>
            <a:r>
              <a:rPr lang="en-US" b="1" dirty="0"/>
              <a:t>5</a:t>
            </a:r>
            <a:r>
              <a:rPr lang="en-US" dirty="0"/>
              <a:t>; you choose and complete </a:t>
            </a:r>
            <a:r>
              <a:rPr lang="en-US" b="1" dirty="0"/>
              <a:t>3</a:t>
            </a:r>
            <a:endParaRPr lang="en-US" dirty="0"/>
          </a:p>
          <a:p>
            <a:pPr lvl="1"/>
            <a:r>
              <a:rPr lang="en-US" dirty="0"/>
              <a:t>Each will be worth </a:t>
            </a:r>
            <a:r>
              <a:rPr lang="en-US" b="1" dirty="0"/>
              <a:t>15%</a:t>
            </a:r>
            <a:r>
              <a:rPr lang="en-US" dirty="0"/>
              <a:t> of your grade</a:t>
            </a:r>
          </a:p>
          <a:p>
            <a:pPr lvl="1"/>
            <a:r>
              <a:rPr lang="en-US" dirty="0"/>
              <a:t>Doing more than 3 is extra credit</a:t>
            </a:r>
          </a:p>
          <a:p>
            <a:r>
              <a:rPr lang="en-US" dirty="0"/>
              <a:t>Each will be </a:t>
            </a:r>
            <a:r>
              <a:rPr lang="en-US" b="1" dirty="0"/>
              <a:t>2.5 weeks long</a:t>
            </a:r>
            <a:endParaRPr lang="en-US" dirty="0"/>
          </a:p>
          <a:p>
            <a:pPr lvl="1"/>
            <a:r>
              <a:rPr lang="en-US" dirty="0"/>
              <a:t>Released on a Tuesday morning, due on Thursday evenings by </a:t>
            </a:r>
            <a:r>
              <a:rPr lang="en-US" b="1" dirty="0"/>
              <a:t>11:59:59pm</a:t>
            </a:r>
          </a:p>
          <a:p>
            <a:r>
              <a:rPr lang="en-US" dirty="0"/>
              <a:t>Will likely entail a written and a programming portion</a:t>
            </a:r>
          </a:p>
          <a:p>
            <a:pPr lvl="1"/>
            <a:r>
              <a:rPr lang="en-US" dirty="0"/>
              <a:t>Coding in Python</a:t>
            </a:r>
          </a:p>
          <a:p>
            <a:pPr lvl="1"/>
            <a:r>
              <a:rPr lang="en-US" dirty="0"/>
              <a:t>Writing in Word or </a:t>
            </a:r>
            <a:r>
              <a:rPr lang="en-US" dirty="0" err="1"/>
              <a:t>LaTeX</a:t>
            </a:r>
            <a:r>
              <a:rPr lang="en-US" dirty="0"/>
              <a:t>—</a:t>
            </a:r>
            <a:r>
              <a:rPr lang="en-US" b="1" dirty="0"/>
              <a:t>nothing handwritten!</a:t>
            </a:r>
          </a:p>
          <a:p>
            <a:r>
              <a:rPr lang="en-US" dirty="0"/>
              <a:t>All deliverables will be submitted through </a:t>
            </a:r>
            <a:r>
              <a:rPr lang="en-US" b="1" dirty="0"/>
              <a:t>?????</a:t>
            </a:r>
            <a:endParaRPr lang="en-US" dirty="0"/>
          </a:p>
          <a:p>
            <a:pPr lvl="1"/>
            <a:r>
              <a:rPr lang="en-US" dirty="0"/>
              <a:t>More details to come!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2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34330"/>
            <a:ext cx="10233800" cy="46184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Mondays, we’ll have a </a:t>
            </a:r>
            <a:r>
              <a:rPr lang="en-US" b="1" dirty="0"/>
              <a:t>workshop</a:t>
            </a:r>
            <a:endParaRPr lang="en-US" dirty="0"/>
          </a:p>
          <a:p>
            <a:r>
              <a:rPr lang="en-US" dirty="0"/>
              <a:t>This is </a:t>
            </a:r>
            <a:r>
              <a:rPr lang="en-US" b="1" dirty="0"/>
              <a:t>student-led and organized </a:t>
            </a:r>
          </a:p>
          <a:p>
            <a:pPr lvl="1"/>
            <a:r>
              <a:rPr lang="en-US" dirty="0"/>
              <a:t>If you’re in 4360, you have to do </a:t>
            </a:r>
            <a:r>
              <a:rPr lang="en-US" b="1" dirty="0"/>
              <a:t>one</a:t>
            </a:r>
            <a:endParaRPr lang="en-US" dirty="0"/>
          </a:p>
          <a:p>
            <a:pPr lvl="1"/>
            <a:r>
              <a:rPr lang="en-US" dirty="0"/>
              <a:t>If you’re in 6360, you have to do </a:t>
            </a:r>
            <a:r>
              <a:rPr lang="en-US" b="1" dirty="0"/>
              <a:t>two</a:t>
            </a:r>
            <a:endParaRPr lang="en-US" dirty="0"/>
          </a:p>
          <a:p>
            <a:r>
              <a:rPr lang="en-US" dirty="0"/>
              <a:t>The objective of each workshop is to </a:t>
            </a:r>
            <a:r>
              <a:rPr lang="en-US" b="1" dirty="0"/>
              <a:t>demo</a:t>
            </a:r>
            <a:r>
              <a:rPr lang="en-US" dirty="0"/>
              <a:t> a proof-of-concept</a:t>
            </a:r>
          </a:p>
          <a:p>
            <a:r>
              <a:rPr lang="en-US" dirty="0"/>
              <a:t>This can be</a:t>
            </a:r>
          </a:p>
          <a:p>
            <a:pPr lvl="1"/>
            <a:r>
              <a:rPr lang="en-US" dirty="0"/>
              <a:t>implementing a topic we covered in class</a:t>
            </a:r>
          </a:p>
          <a:p>
            <a:pPr lvl="1"/>
            <a:r>
              <a:rPr lang="en-US" dirty="0"/>
              <a:t>demonstrating how to use a tool that would help with the topics we’re covering</a:t>
            </a:r>
          </a:p>
          <a:p>
            <a:pPr lvl="1"/>
            <a:r>
              <a:rPr lang="en-US" dirty="0"/>
              <a:t>some other neat course-related use-case</a:t>
            </a:r>
          </a:p>
          <a:p>
            <a:r>
              <a:rPr lang="en-US" b="1" dirty="0"/>
              <a:t>Recommended topics are linked on the course website!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an exam that happens near the mid-term </a:t>
            </a:r>
            <a:r>
              <a:rPr lang="en-US" b="1" dirty="0"/>
              <a:t>(Oct 12)</a:t>
            </a:r>
            <a:r>
              <a:rPr lang="en-US" dirty="0"/>
              <a:t>, what more do you want?</a:t>
            </a:r>
          </a:p>
          <a:p>
            <a:r>
              <a:rPr lang="en-US" dirty="0"/>
              <a:t>(details will be released later)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379348"/>
            <a:ext cx="10233800" cy="4977001"/>
          </a:xfrm>
        </p:spPr>
        <p:txBody>
          <a:bodyPr>
            <a:normAutofit/>
          </a:bodyPr>
          <a:lstStyle/>
          <a:p>
            <a:r>
              <a:rPr lang="en-US" b="1" dirty="0"/>
              <a:t>Teams</a:t>
            </a:r>
            <a:r>
              <a:rPr lang="en-US" dirty="0"/>
              <a:t> (of 2-3 students, ideally) will work on a specific data science question</a:t>
            </a:r>
          </a:p>
          <a:p>
            <a:r>
              <a:rPr lang="en-US" dirty="0"/>
              <a:t>Three components: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proposal</a:t>
            </a:r>
            <a:r>
              <a:rPr lang="en-US" dirty="0"/>
              <a:t>, which outlines the team you’ll work with, the question you’ll address, and the methods + tools you’ll use to address it</a:t>
            </a:r>
          </a:p>
          <a:p>
            <a:pPr lvl="1"/>
            <a:r>
              <a:rPr lang="en-US" dirty="0"/>
              <a:t>Project </a:t>
            </a:r>
            <a:r>
              <a:rPr lang="en-US" b="1" dirty="0"/>
              <a:t>updates</a:t>
            </a:r>
            <a:r>
              <a:rPr lang="en-US" dirty="0"/>
              <a:t>, at least two of them a few weeks apart, which formally lay out your progress, any roadblocks and workarounds, and changes to your original goals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presentation</a:t>
            </a:r>
            <a:r>
              <a:rPr lang="en-US" dirty="0"/>
              <a:t>, where you talk about how awesome your problem is and how you and your team killed it dead (or have almost done so)</a:t>
            </a:r>
          </a:p>
          <a:p>
            <a:r>
              <a:rPr lang="en-US" dirty="0"/>
              <a:t>More details to come!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1554-BF07-884B-8BF8-E350B1B7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or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F846-096D-B84A-B157-6294AC59E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</a:t>
            </a:r>
            <a:r>
              <a:rPr lang="en-US" b="1" dirty="0"/>
              <a:t>one</a:t>
            </a:r>
            <a:endParaRPr lang="en-US" dirty="0"/>
          </a:p>
          <a:p>
            <a:pPr lvl="1"/>
            <a:r>
              <a:rPr lang="en-US" dirty="0"/>
              <a:t>Midterm exam (Oct 12)</a:t>
            </a:r>
          </a:p>
          <a:p>
            <a:pPr lvl="1"/>
            <a:r>
              <a:rPr lang="en-US" dirty="0"/>
              <a:t>Final project</a:t>
            </a:r>
          </a:p>
          <a:p>
            <a:r>
              <a:rPr lang="en-US" dirty="0"/>
              <a:t>Doing both is extra credit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4984A-D2A6-A940-9458-DC1E155B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BBB66-6079-624C-BF27-1F0B7EF0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74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”Homework 0”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530725"/>
          </a:xfrm>
        </p:spPr>
        <p:txBody>
          <a:bodyPr>
            <a:normAutofit/>
          </a:bodyPr>
          <a:lstStyle/>
          <a:p>
            <a:r>
              <a:rPr lang="en-US" dirty="0"/>
              <a:t>Accept the invitation to Discord if you haven’t already</a:t>
            </a:r>
          </a:p>
          <a:p>
            <a:pPr lvl="1"/>
            <a:r>
              <a:rPr lang="en-US" dirty="0"/>
              <a:t>… </a:t>
            </a:r>
            <a:r>
              <a:rPr lang="en-US" dirty="0" err="1"/>
              <a:t>o_o</a:t>
            </a:r>
            <a:endParaRPr lang="en-US" dirty="0"/>
          </a:p>
          <a:p>
            <a:r>
              <a:rPr lang="en-US" dirty="0"/>
              <a:t>Put together groups of 2-3 students and </a:t>
            </a:r>
            <a:r>
              <a:rPr lang="en-US" b="1" dirty="0"/>
              <a:t>pick a date + topic for a workshop</a:t>
            </a:r>
            <a:r>
              <a:rPr lang="en-US" dirty="0"/>
              <a:t> (see the course website for available dates)</a:t>
            </a:r>
          </a:p>
          <a:p>
            <a:pPr lvl="1"/>
            <a:r>
              <a:rPr lang="en-US" dirty="0"/>
              <a:t>Try to tie in with the lecture material surrounding that date, if possible</a:t>
            </a:r>
          </a:p>
          <a:p>
            <a:pPr lvl="1"/>
            <a:r>
              <a:rPr lang="en-US" dirty="0"/>
              <a:t>First [student-run] workshop is </a:t>
            </a:r>
            <a:r>
              <a:rPr lang="en-US" b="1" dirty="0"/>
              <a:t>Monday, Aug 30!</a:t>
            </a:r>
          </a:p>
          <a:p>
            <a:pPr lvl="1"/>
            <a:r>
              <a:rPr lang="en-US" b="1" dirty="0"/>
              <a:t>Sign up here: </a:t>
            </a:r>
            <a:r>
              <a:rPr lang="en-US" b="1" dirty="0">
                <a:hlinkClick r:id="rId2"/>
              </a:rPr>
              <a:t>https://docs.google.com/spreadsheets/d/1S9fuFx47iEiB5z0grZURiRu7aBYdiB3bGUPmob25zyw/edit?usp=sharing</a:t>
            </a:r>
            <a:r>
              <a:rPr lang="en-US" b="1" dirty="0"/>
              <a:t> </a:t>
            </a:r>
          </a:p>
          <a:p>
            <a:r>
              <a:rPr lang="en-US" dirty="0"/>
              <a:t>Homework 1 comes out next </a:t>
            </a:r>
            <a:r>
              <a:rPr lang="en-US" b="1" dirty="0"/>
              <a:t>Tuesday!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5C5EC-0ADE-B44E-AB31-D5699A5C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6552-BCDD-104F-920B-FEC82CAF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6" name="Picture 2" descr="chapter 51 was just like:: obeyme">
            <a:extLst>
              <a:ext uri="{FF2B5EF4-FFF2-40B4-BE49-F238E27FC236}">
                <a16:creationId xmlns:a16="http://schemas.microsoft.com/office/drawing/2014/main" id="{45FA5D40-D117-EA4E-B589-CAEED17C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762000"/>
            <a:ext cx="79629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04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*is*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Picks up where 3360 Data Science I left off</a:t>
            </a:r>
          </a:p>
          <a:p>
            <a:r>
              <a:rPr lang="en-US" dirty="0"/>
              <a:t>A deeper dive into modeling and quantitative analysis methods</a:t>
            </a:r>
          </a:p>
          <a:p>
            <a:r>
              <a:rPr lang="en-US" dirty="0"/>
              <a:t>“What to do when you’ve already tried Option A”</a:t>
            </a:r>
          </a:p>
          <a:p>
            <a:r>
              <a:rPr lang="en-US" dirty="0"/>
              <a:t>Combination of theory and practice using latest data science tools and techniques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61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“data science”?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778090"/>
          </a:xfrm>
        </p:spPr>
        <p:txBody>
          <a:bodyPr/>
          <a:lstStyle/>
          <a:p>
            <a:r>
              <a:rPr lang="en-US" dirty="0"/>
              <a:t>It’s a field singularly devoted to bringing back the Venn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" y="2506394"/>
            <a:ext cx="2181284" cy="2082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28" y="2464231"/>
            <a:ext cx="2203615" cy="227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24" y="2498154"/>
            <a:ext cx="3167774" cy="2205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07" y="2400669"/>
            <a:ext cx="3194516" cy="23909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4" y="2458526"/>
            <a:ext cx="3897824" cy="38978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16" y="2382968"/>
            <a:ext cx="4447347" cy="40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“data science”?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623107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Wikipedia</a:t>
            </a:r>
            <a:r>
              <a:rPr lang="en-US" dirty="0"/>
              <a:t> (emphasis mine):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2142" y="2583669"/>
            <a:ext cx="10627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science, also known as data-driven science, is an </a:t>
            </a:r>
            <a:r>
              <a:rPr lang="en-US" sz="2400" b="1" u="sng" dirty="0"/>
              <a:t>interdisciplinary field </a:t>
            </a:r>
            <a:r>
              <a:rPr lang="en-US" sz="2400" dirty="0"/>
              <a:t>about scientific methods, processes, and systems to </a:t>
            </a:r>
            <a:r>
              <a:rPr lang="en-US" sz="2400" b="1" u="sng" dirty="0"/>
              <a:t>extract knowledge or insights from data in various forms, either structured or unstructured</a:t>
            </a:r>
            <a:r>
              <a:rPr lang="en-US" sz="2400" dirty="0"/>
              <a:t>, similar to data mining. Data science is a "concept to unify statistics, data analysis and their related methods" in order to "understand and analyze actual phenomena" with data. </a:t>
            </a:r>
            <a:r>
              <a:rPr lang="en-US" sz="2400" b="1" u="sng" dirty="0"/>
              <a:t>It employs techniques and theories drawn from many fields </a:t>
            </a:r>
            <a:r>
              <a:rPr lang="en-US" sz="2400" dirty="0"/>
              <a:t>within the broad areas of mathematics, statistics, information science, and computer science, in particular from the subdomains of machine learning, classification, cluster analysis, data mining, databases, and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8126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“data science”?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722861" cy="4351338"/>
          </a:xfrm>
        </p:spPr>
        <p:txBody>
          <a:bodyPr/>
          <a:lstStyle/>
          <a:p>
            <a:r>
              <a:rPr lang="en-US" dirty="0"/>
              <a:t>If you want my opinion: Dr. Lee nailed it in CSCI 3360</a:t>
            </a:r>
          </a:p>
          <a:p>
            <a:r>
              <a:rPr lang="en-US" dirty="0"/>
              <a:t>Data Science encompasses </a:t>
            </a:r>
            <a:r>
              <a:rPr lang="en-US" b="1" dirty="0"/>
              <a:t>the entire problem stack</a:t>
            </a:r>
            <a:endParaRPr lang="en-US" dirty="0"/>
          </a:p>
          <a:p>
            <a:pPr lvl="1"/>
            <a:r>
              <a:rPr lang="en-US" dirty="0"/>
              <a:t>Problem definition</a:t>
            </a:r>
          </a:p>
          <a:p>
            <a:pPr lvl="1"/>
            <a:r>
              <a:rPr lang="en-US" dirty="0"/>
              <a:t>Data collection &amp; cleaning</a:t>
            </a:r>
          </a:p>
          <a:p>
            <a:pPr lvl="1"/>
            <a:r>
              <a:rPr lang="en-US" dirty="0"/>
              <a:t>Exploration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Interpretation &amp; insights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968" y="365125"/>
            <a:ext cx="304846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397397" cy="3180328"/>
          </a:xfrm>
        </p:spPr>
        <p:txBody>
          <a:bodyPr/>
          <a:lstStyle/>
          <a:p>
            <a:r>
              <a:rPr lang="en-US"/>
              <a:t>Can we automatically sort mail based on ZIP code?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11" y="1825625"/>
            <a:ext cx="5843576" cy="353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555782" y="1825625"/>
            <a:ext cx="4798017" cy="4351338"/>
          </a:xfrm>
        </p:spPr>
        <p:txBody>
          <a:bodyPr/>
          <a:lstStyle/>
          <a:p>
            <a:r>
              <a:rPr lang="en-US" dirty="0"/>
              <a:t>What features of prostate cancer are indicative of production of specific antigens?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84" y="1389253"/>
            <a:ext cx="4975796" cy="49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397397" cy="3180328"/>
          </a:xfrm>
        </p:spPr>
        <p:txBody>
          <a:bodyPr/>
          <a:lstStyle/>
          <a:p>
            <a:r>
              <a:rPr lang="en-US" dirty="0"/>
              <a:t>Which genes are overactive or underactive in cancer patients?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9" y="365124"/>
            <a:ext cx="3461597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555782" y="1825625"/>
            <a:ext cx="4798017" cy="4351338"/>
          </a:xfrm>
        </p:spPr>
        <p:txBody>
          <a:bodyPr/>
          <a:lstStyle/>
          <a:p>
            <a:r>
              <a:rPr lang="en-US" dirty="0"/>
              <a:t>What factors determine the movement of the </a:t>
            </a:r>
            <a:r>
              <a:rPr lang="en-US" i="1" dirty="0"/>
              <a:t>Toxoplasma </a:t>
            </a:r>
            <a:r>
              <a:rPr lang="en-US" i="1" dirty="0" err="1"/>
              <a:t>gondii</a:t>
            </a:r>
            <a:r>
              <a:rPr lang="en-US" i="1" dirty="0"/>
              <a:t> </a:t>
            </a:r>
            <a:r>
              <a:rPr lang="en-US" dirty="0"/>
              <a:t>parasite?</a:t>
            </a:r>
          </a:p>
        </p:txBody>
      </p:sp>
      <p:pic>
        <p:nvPicPr>
          <p:cNvPr id="6" name="150629-extracellular+calcium-01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456" y="1432463"/>
            <a:ext cx="4923887" cy="49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24339" cy="3180328"/>
          </a:xfrm>
        </p:spPr>
        <p:txBody>
          <a:bodyPr/>
          <a:lstStyle/>
          <a:p>
            <a:r>
              <a:rPr lang="en-US" dirty="0"/>
              <a:t>How is the motion of cilia associated with and indicative of specific pathologies?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1_Norm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4339" y="2097653"/>
            <a:ext cx="5816600" cy="2908300"/>
          </a:xfrm>
          <a:prstGeom prst="rect">
            <a:avLst/>
          </a:prstGeom>
        </p:spPr>
      </p:pic>
      <p:pic>
        <p:nvPicPr>
          <p:cNvPr id="8" name="3_abnormal_wav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25952" y="3213396"/>
            <a:ext cx="3657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3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52828" y="1825625"/>
            <a:ext cx="5200972" cy="4351338"/>
          </a:xfrm>
        </p:spPr>
        <p:txBody>
          <a:bodyPr/>
          <a:lstStyle/>
          <a:p>
            <a:r>
              <a:rPr lang="en-US" dirty="0"/>
              <a:t>What are the protein patterns of mitochondria under different conditions, and how do these changes take place?</a:t>
            </a:r>
          </a:p>
        </p:txBody>
      </p:sp>
      <p:pic>
        <p:nvPicPr>
          <p:cNvPr id="3" name="ds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498922"/>
            <a:ext cx="4857428" cy="48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1843038"/>
            <a:ext cx="69977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4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is *not*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probability and statistics</a:t>
            </a:r>
          </a:p>
          <a:p>
            <a:pPr lvl="1"/>
            <a:r>
              <a:rPr lang="en-US" dirty="0"/>
              <a:t>Should be able to derive Bayes’ Theorem from law of conditional probability, no sweat</a:t>
            </a:r>
          </a:p>
          <a:p>
            <a:pPr lvl="1"/>
            <a:r>
              <a:rPr lang="en-US" dirty="0"/>
              <a:t>Don’t need to prove the SVM dual, but should be aware of it and its function</a:t>
            </a:r>
          </a:p>
          <a:p>
            <a:r>
              <a:rPr lang="en-US" dirty="0"/>
              <a:t>Introduction to programming</a:t>
            </a:r>
          </a:p>
          <a:p>
            <a:pPr lvl="1"/>
            <a:r>
              <a:rPr lang="en-US" dirty="0"/>
              <a:t>No Python experience required, but are expected to pick it up </a:t>
            </a:r>
            <a:r>
              <a:rPr lang="en-US" b="1" dirty="0"/>
              <a:t>FAST </a:t>
            </a:r>
            <a:r>
              <a:rPr lang="en-US" dirty="0"/>
              <a:t>(i.e., you’ve programmed before, just not in Python)</a:t>
            </a:r>
          </a:p>
          <a:p>
            <a:pPr lvl="1"/>
            <a:r>
              <a:rPr lang="en-US" dirty="0"/>
              <a:t>Workshop 0 (Monday) is a Python crash-course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65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0, on using the Anaconda distribution for installing and configuring your own Python environment! (far and away the easiest way to get up and running with Python)</a:t>
            </a:r>
          </a:p>
          <a:p>
            <a:r>
              <a:rPr lang="en-US" dirty="0"/>
              <a:t>Python crash course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5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title: </a:t>
            </a:r>
            <a:r>
              <a:rPr lang="en-US" b="1" dirty="0"/>
              <a:t>Data Science II</a:t>
            </a:r>
          </a:p>
          <a:p>
            <a:pPr lvl="1"/>
            <a:r>
              <a:rPr lang="en-US" dirty="0"/>
              <a:t>CSCI 4360 (for undergraduates)</a:t>
            </a:r>
          </a:p>
          <a:p>
            <a:pPr lvl="1"/>
            <a:r>
              <a:rPr lang="en-US" dirty="0"/>
              <a:t>CSCI 6360 (for graduates)</a:t>
            </a:r>
          </a:p>
          <a:p>
            <a:r>
              <a:rPr lang="en-US" dirty="0"/>
              <a:t>Course textbooks: </a:t>
            </a:r>
            <a:r>
              <a:rPr lang="en-US" b="1" dirty="0"/>
              <a:t>none required</a:t>
            </a:r>
            <a:endParaRPr lang="en-US" dirty="0"/>
          </a:p>
          <a:p>
            <a:pPr lvl="1"/>
            <a:r>
              <a:rPr lang="en-US" dirty="0"/>
              <a:t>Lots of recommended books—check out the course website</a:t>
            </a:r>
          </a:p>
          <a:p>
            <a:pPr lvl="1"/>
            <a:r>
              <a:rPr lang="en-US" dirty="0"/>
              <a:t>Will continue to update with more references</a:t>
            </a:r>
          </a:p>
          <a:p>
            <a:r>
              <a:rPr lang="en-US" dirty="0"/>
              <a:t>Python: </a:t>
            </a:r>
            <a:r>
              <a:rPr lang="en-US" b="1" dirty="0"/>
              <a:t>3.x</a:t>
            </a:r>
            <a:endParaRPr lang="en-US" dirty="0"/>
          </a:p>
          <a:p>
            <a:pPr lvl="1"/>
            <a:r>
              <a:rPr lang="en-US" dirty="0"/>
              <a:t>Details to come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6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699161"/>
          </a:xfrm>
        </p:spPr>
        <p:txBody>
          <a:bodyPr>
            <a:normAutofit/>
          </a:bodyPr>
          <a:lstStyle/>
          <a:p>
            <a:r>
              <a:rPr lang="en-US" dirty="0"/>
              <a:t>Dr. Shannon Quinn (that’s me)</a:t>
            </a:r>
          </a:p>
          <a:p>
            <a:pPr lvl="1"/>
            <a:r>
              <a:rPr lang="en-US" dirty="0"/>
              <a:t>2008: B.S. in Computer Science from Georgia Tech (go Jackets!)</a:t>
            </a:r>
          </a:p>
          <a:p>
            <a:pPr lvl="1"/>
            <a:r>
              <a:rPr lang="en-US" dirty="0"/>
              <a:t>2010: M.S. in Computational Biology from Carnegie Mellon</a:t>
            </a:r>
          </a:p>
          <a:p>
            <a:pPr lvl="1"/>
            <a:r>
              <a:rPr lang="en-US" dirty="0"/>
              <a:t>2014: Ph.D. in Computational Biology from joint Carnegie Mellon-University of Pittsburgh Ph.D. Program in Computational Biology (CPCB)</a:t>
            </a:r>
          </a:p>
          <a:p>
            <a:r>
              <a:rPr lang="en-US" dirty="0"/>
              <a:t>Research areas</a:t>
            </a:r>
          </a:p>
          <a:p>
            <a:pPr lvl="1"/>
            <a:r>
              <a:rPr lang="en-US" dirty="0"/>
              <a:t>Biomedical imaging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Distributed computing</a:t>
            </a:r>
          </a:p>
          <a:p>
            <a:pPr lvl="1"/>
            <a:r>
              <a:rPr lang="en-US" dirty="0"/>
              <a:t>Biosurveillance</a:t>
            </a:r>
          </a:p>
          <a:p>
            <a:pPr lvl="1"/>
            <a:r>
              <a:rPr lang="en-US" b="1" dirty="0"/>
              <a:t>Data Science + Public Health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3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Tuesdays and Thursdays: 2:20 </a:t>
            </a:r>
            <a:r>
              <a:rPr lang="mr-IN" dirty="0"/>
              <a:t>–</a:t>
            </a:r>
            <a:r>
              <a:rPr lang="en-US" dirty="0"/>
              <a:t> 3:35pm, Physics 0303</a:t>
            </a:r>
          </a:p>
          <a:p>
            <a:pPr lvl="1"/>
            <a:r>
              <a:rPr lang="en-US" dirty="0"/>
              <a:t>Mondays: 3:00 </a:t>
            </a:r>
            <a:r>
              <a:rPr lang="mr-IN" dirty="0"/>
              <a:t>–</a:t>
            </a:r>
            <a:r>
              <a:rPr lang="en-US" dirty="0"/>
              <a:t> 3:50pm, Forest Resources-4 0517</a:t>
            </a:r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Boyd 638A</a:t>
            </a:r>
          </a:p>
          <a:p>
            <a:pPr lvl="1"/>
            <a:r>
              <a:rPr lang="en-US" dirty="0"/>
              <a:t>TBA / Discord</a:t>
            </a:r>
          </a:p>
          <a:p>
            <a:r>
              <a:rPr lang="en-US" dirty="0"/>
              <a:t>TA: TBA</a:t>
            </a:r>
          </a:p>
          <a:p>
            <a:pPr lvl="1"/>
            <a:r>
              <a:rPr lang="en-US" dirty="0"/>
              <a:t>Office Hours: TBA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Where?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CA0CEB91-C843-5B45-BFD4-5A1072E2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837" y="1847849"/>
            <a:ext cx="4380006" cy="4347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357E3-66BE-C14D-B7BB-18D78985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95" y="1847849"/>
            <a:ext cx="4618635" cy="4351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1251A-8338-604F-B61E-F7BE59EFCE5A}"/>
              </a:ext>
            </a:extLst>
          </p:cNvPr>
          <p:cNvSpPr txBox="1"/>
          <p:nvPr/>
        </p:nvSpPr>
        <p:spPr>
          <a:xfrm>
            <a:off x="2359773" y="147851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 / Thursday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876C3-D3C1-3C40-89FC-6F43FB22BC0D}"/>
              </a:ext>
            </a:extLst>
          </p:cNvPr>
          <p:cNvSpPr txBox="1"/>
          <p:nvPr/>
        </p:nvSpPr>
        <p:spPr>
          <a:xfrm>
            <a:off x="8564374" y="147851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</p:spTree>
    <p:extLst>
      <p:ext uri="{BB962C8B-B14F-4D97-AF65-F5344CB8AC3E}">
        <p14:creationId xmlns:p14="http://schemas.microsoft.com/office/powerpoint/2010/main" val="119781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623107"/>
          </a:xfrm>
        </p:spPr>
        <p:txBody>
          <a:bodyPr/>
          <a:lstStyle/>
          <a:p>
            <a:r>
              <a:rPr lang="en-US" dirty="0"/>
              <a:t>Course website / syllabus: </a:t>
            </a:r>
            <a:r>
              <a:rPr lang="en-US" dirty="0">
                <a:hlinkClick r:id="rId2"/>
              </a:rPr>
              <a:t>https://eds-uga.github.io/csci-x360-fa21/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9C3ACC1-6F12-1D4A-A6C9-13D90EB4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0" y="2686050"/>
            <a:ext cx="8623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6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99121"/>
          </a:xfrm>
        </p:spPr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AA0D6D-B2D2-4B4B-85F6-51EE00EC2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34" y="655982"/>
            <a:ext cx="5450531" cy="5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5206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1760</TotalTime>
  <Words>1391</Words>
  <Application>Microsoft Macintosh PowerPoint</Application>
  <PresentationFormat>Widescreen</PresentationFormat>
  <Paragraphs>200</Paragraphs>
  <Slides>30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Corbel</vt:lpstr>
      <vt:lpstr>Courier</vt:lpstr>
      <vt:lpstr>Depth</vt:lpstr>
      <vt:lpstr>Course Introduction</vt:lpstr>
      <vt:lpstr>What this course *is*</vt:lpstr>
      <vt:lpstr>What this course is *not*</vt:lpstr>
      <vt:lpstr>What?</vt:lpstr>
      <vt:lpstr>Who?</vt:lpstr>
      <vt:lpstr>When and Where?</vt:lpstr>
      <vt:lpstr>When and Where?</vt:lpstr>
      <vt:lpstr>How?</vt:lpstr>
      <vt:lpstr>How?</vt:lpstr>
      <vt:lpstr>How?</vt:lpstr>
      <vt:lpstr>Honesty at UGA</vt:lpstr>
      <vt:lpstr>Grading Breakdown</vt:lpstr>
      <vt:lpstr>Assignments</vt:lpstr>
      <vt:lpstr>Workshops</vt:lpstr>
      <vt:lpstr>Midterm exam</vt:lpstr>
      <vt:lpstr>Final Project</vt:lpstr>
      <vt:lpstr>Midterm or Final</vt:lpstr>
      <vt:lpstr>”Homework 0”</vt:lpstr>
      <vt:lpstr>PowerPoint Presentation</vt:lpstr>
      <vt:lpstr>What is “data science”?</vt:lpstr>
      <vt:lpstr>What is “data science”?</vt:lpstr>
      <vt:lpstr>What is “data science”?</vt:lpstr>
      <vt:lpstr>Data Science in practice</vt:lpstr>
      <vt:lpstr>Data Science in practice</vt:lpstr>
      <vt:lpstr>Data Science in practice</vt:lpstr>
      <vt:lpstr>Data Science in practice</vt:lpstr>
      <vt:lpstr>Data Science in practice</vt:lpstr>
      <vt:lpstr>Data Science in practice</vt:lpstr>
      <vt:lpstr>Questions?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Shannon Quinn</dc:creator>
  <cp:lastModifiedBy>Shannon Quinn</cp:lastModifiedBy>
  <cp:revision>99</cp:revision>
  <dcterms:created xsi:type="dcterms:W3CDTF">2017-08-13T15:23:20Z</dcterms:created>
  <dcterms:modified xsi:type="dcterms:W3CDTF">2021-08-19T18:13:00Z</dcterms:modified>
</cp:coreProperties>
</file>